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2" r:id="rId16"/>
    <p:sldId id="280" r:id="rId17"/>
    <p:sldId id="270" r:id="rId18"/>
    <p:sldId id="271" r:id="rId19"/>
    <p:sldId id="274" r:id="rId20"/>
    <p:sldId id="275" r:id="rId21"/>
    <p:sldId id="276" r:id="rId22"/>
    <p:sldId id="277" r:id="rId23"/>
    <p:sldId id="278" r:id="rId24"/>
    <p:sldId id="279" r:id="rId25"/>
    <p:sldId id="281" r:id="rId26"/>
    <p:sldId id="282" r:id="rId27"/>
    <p:sldId id="283" r:id="rId28"/>
    <p:sldId id="284" r:id="rId29"/>
    <p:sldId id="287" r:id="rId30"/>
    <p:sldId id="285" r:id="rId31"/>
    <p:sldId id="286" r:id="rId32"/>
    <p:sldId id="288" r:id="rId33"/>
    <p:sldId id="289" r:id="rId34"/>
    <p:sldId id="290" r:id="rId35"/>
    <p:sldId id="291"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71" autoAdjust="0"/>
  </p:normalViewPr>
  <p:slideViewPr>
    <p:cSldViewPr snapToGrid="0">
      <p:cViewPr varScale="1">
        <p:scale>
          <a:sx n="80" d="100"/>
          <a:sy n="80"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99F2-9EA4-4290-9E69-5F59C73154B9}" type="datetimeFigureOut">
              <a:rPr lang="ru-RU" smtClean="0"/>
              <a:t>28.10.2015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11E3E-FF03-4F0B-A57E-1B6E41B23343}" type="slidenum">
              <a:rPr lang="ru-RU" smtClean="0"/>
              <a:t>‹#›</a:t>
            </a:fld>
            <a:endParaRPr lang="ru-RU"/>
          </a:p>
        </p:txBody>
      </p:sp>
    </p:spTree>
    <p:extLst>
      <p:ext uri="{BB962C8B-B14F-4D97-AF65-F5344CB8AC3E}">
        <p14:creationId xmlns:p14="http://schemas.microsoft.com/office/powerpoint/2010/main" val="185746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68168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724B22-3AC1-477D-BF9B-317B526932D3}"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390647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724B22-3AC1-477D-BF9B-317B526932D3}"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99359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724B22-3AC1-477D-BF9B-317B526932D3}"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236138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724B22-3AC1-477D-BF9B-317B526932D3}"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4454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724B22-3AC1-477D-BF9B-317B526932D3}"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114492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724B22-3AC1-477D-BF9B-317B526932D3}" type="datetimeFigureOut">
              <a:rPr lang="ru-RU" smtClean="0"/>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10424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724B22-3AC1-477D-BF9B-317B526932D3}" type="datetimeFigureOut">
              <a:rPr lang="ru-RU" smtClean="0"/>
              <a:t>28.10.2015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125998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724B22-3AC1-477D-BF9B-317B526932D3}" type="datetimeFigureOut">
              <a:rPr lang="ru-RU" smtClean="0"/>
              <a:t>28.10.2015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300722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724B22-3AC1-477D-BF9B-317B526932D3}" type="datetimeFigureOut">
              <a:rPr lang="ru-RU" smtClean="0"/>
              <a:t>28.10.2015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367893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4724B22-3AC1-477D-BF9B-317B526932D3}" type="datetimeFigureOut">
              <a:rPr lang="ru-RU" smtClean="0"/>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363382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4724B22-3AC1-477D-BF9B-317B526932D3}" type="datetimeFigureOut">
              <a:rPr lang="ru-RU" smtClean="0"/>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33B6-F018-436C-A250-54FADAA29B2C}" type="slidenum">
              <a:rPr lang="ru-RU" smtClean="0"/>
              <a:t>‹#›</a:t>
            </a:fld>
            <a:endParaRPr lang="ru-RU"/>
          </a:p>
        </p:txBody>
      </p:sp>
    </p:spTree>
    <p:extLst>
      <p:ext uri="{BB962C8B-B14F-4D97-AF65-F5344CB8AC3E}">
        <p14:creationId xmlns:p14="http://schemas.microsoft.com/office/powerpoint/2010/main" val="375252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24B22-3AC1-477D-BF9B-317B526932D3}" type="datetimeFigureOut">
              <a:rPr lang="ru-RU" smtClean="0"/>
              <a:t>28.10.2015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633B6-F018-436C-A250-54FADAA29B2C}" type="slidenum">
              <a:rPr lang="ru-RU" smtClean="0"/>
              <a:t>‹#›</a:t>
            </a:fld>
            <a:endParaRPr lang="ru-RU"/>
          </a:p>
        </p:txBody>
      </p:sp>
    </p:spTree>
    <p:extLst>
      <p:ext uri="{BB962C8B-B14F-4D97-AF65-F5344CB8AC3E}">
        <p14:creationId xmlns:p14="http://schemas.microsoft.com/office/powerpoint/2010/main" val="298467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1629624"/>
            <a:ext cx="9144000" cy="3628176"/>
          </a:xfrm>
        </p:spPr>
        <p:txBody>
          <a:bodyPr/>
          <a:lstStyle/>
          <a:p>
            <a:r>
              <a:rPr lang="ru-RU" sz="7200" dirty="0" err="1" smtClean="0"/>
              <a:t>tuberculosis</a:t>
            </a:r>
            <a:endParaRPr lang="ru-RU" sz="7200" dirty="0" smtClean="0"/>
          </a:p>
          <a:p>
            <a:endParaRPr lang="ru-RU" dirty="0"/>
          </a:p>
        </p:txBody>
      </p:sp>
    </p:spTree>
    <p:extLst>
      <p:ext uri="{BB962C8B-B14F-4D97-AF65-F5344CB8AC3E}">
        <p14:creationId xmlns:p14="http://schemas.microsoft.com/office/powerpoint/2010/main" val="361869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Variants of a current of primary tuberculosis</a:t>
            </a:r>
            <a:endParaRPr lang="ru-RU" dirty="0"/>
          </a:p>
        </p:txBody>
      </p:sp>
      <p:sp>
        <p:nvSpPr>
          <p:cNvPr id="3" name="Объект 2"/>
          <p:cNvSpPr>
            <a:spLocks noGrp="1"/>
          </p:cNvSpPr>
          <p:nvPr>
            <p:ph idx="1"/>
          </p:nvPr>
        </p:nvSpPr>
        <p:spPr/>
        <p:txBody>
          <a:bodyPr/>
          <a:lstStyle/>
          <a:p>
            <a:pPr marL="0" indent="0">
              <a:buNone/>
            </a:pPr>
            <a:r>
              <a:rPr lang="ru-RU" dirty="0" smtClean="0"/>
              <a:t>1. </a:t>
            </a:r>
            <a:r>
              <a:rPr lang="en-US" dirty="0" smtClean="0"/>
              <a:t>The progression of </a:t>
            </a:r>
            <a:r>
              <a:rPr lang="en-US" dirty="0" err="1" smtClean="0"/>
              <a:t>of</a:t>
            </a:r>
            <a:r>
              <a:rPr lang="en-US" dirty="0" smtClean="0"/>
              <a:t> primary tuberculosis:</a:t>
            </a:r>
          </a:p>
          <a:p>
            <a:r>
              <a:rPr lang="en-US" dirty="0" smtClean="0"/>
              <a:t>growth of primary affect with the formation of </a:t>
            </a:r>
            <a:r>
              <a:rPr lang="en-US" dirty="0" err="1" smtClean="0"/>
              <a:t>of</a:t>
            </a:r>
            <a:r>
              <a:rPr lang="en-US" dirty="0" smtClean="0"/>
              <a:t> primary pulmonary cavity (galloping consumption)</a:t>
            </a:r>
          </a:p>
          <a:p>
            <a:r>
              <a:rPr lang="en-US" dirty="0" err="1" smtClean="0"/>
              <a:t>hematogenous</a:t>
            </a:r>
            <a:r>
              <a:rPr lang="en-US" dirty="0" smtClean="0"/>
              <a:t> spread with the development of </a:t>
            </a:r>
            <a:r>
              <a:rPr lang="en-US" dirty="0" err="1" smtClean="0"/>
              <a:t>miliary</a:t>
            </a:r>
            <a:r>
              <a:rPr lang="en-US" dirty="0" smtClean="0"/>
              <a:t> tuberculosis and </a:t>
            </a:r>
            <a:r>
              <a:rPr lang="en-US" dirty="0" err="1" smtClean="0"/>
              <a:t>tuberculous</a:t>
            </a:r>
            <a:r>
              <a:rPr lang="en-US" dirty="0" smtClean="0"/>
              <a:t> meningitis,</a:t>
            </a:r>
          </a:p>
          <a:p>
            <a:r>
              <a:rPr lang="en-US" dirty="0" smtClean="0"/>
              <a:t>mixed variants progression</a:t>
            </a:r>
            <a:endParaRPr lang="ru-RU" dirty="0"/>
          </a:p>
        </p:txBody>
      </p:sp>
    </p:spTree>
    <p:extLst>
      <p:ext uri="{BB962C8B-B14F-4D97-AF65-F5344CB8AC3E}">
        <p14:creationId xmlns:p14="http://schemas.microsoft.com/office/powerpoint/2010/main" val="424376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 </a:t>
            </a:r>
            <a:r>
              <a:rPr lang="en-US" dirty="0" smtClean="0"/>
              <a:t>The </a:t>
            </a:r>
            <a:r>
              <a:rPr lang="en-US" dirty="0"/>
              <a:t>attenuation of primary tuberculosis</a:t>
            </a:r>
            <a:endParaRPr lang="ru-RU" dirty="0"/>
          </a:p>
        </p:txBody>
      </p:sp>
      <p:sp>
        <p:nvSpPr>
          <p:cNvPr id="3" name="Объект 2"/>
          <p:cNvSpPr>
            <a:spLocks noGrp="1"/>
          </p:cNvSpPr>
          <p:nvPr>
            <p:ph idx="1"/>
          </p:nvPr>
        </p:nvSpPr>
        <p:spPr/>
        <p:txBody>
          <a:bodyPr/>
          <a:lstStyle/>
          <a:p>
            <a:r>
              <a:rPr lang="en-US" dirty="0"/>
              <a:t>In the area of primary affect, the formation of hem or dehydration, and encapsulation of petrification. In general fibrous capsule can be hotbeds of ossification. This primary affect in the lung called </a:t>
            </a:r>
            <a:r>
              <a:rPr lang="en-US" b="1" dirty="0" err="1"/>
              <a:t>Ghon's</a:t>
            </a:r>
            <a:r>
              <a:rPr lang="en-US" b="1" dirty="0"/>
              <a:t> </a:t>
            </a:r>
            <a:r>
              <a:rPr lang="en-US" b="1" dirty="0" smtClean="0"/>
              <a:t>focus</a:t>
            </a:r>
            <a:r>
              <a:rPr lang="ru-RU" dirty="0" smtClean="0"/>
              <a:t>. </a:t>
            </a:r>
            <a:r>
              <a:rPr lang="en-US" dirty="0" smtClean="0"/>
              <a:t>This </a:t>
            </a:r>
            <a:r>
              <a:rPr lang="en-US" dirty="0"/>
              <a:t>site rarely exceed 1 cm. It can serve as a repository of inactive carriers of the pathogen infection. The primary areas of the complex, which has evolved caseation, fibrosis occurs and petrification. So </a:t>
            </a:r>
            <a:r>
              <a:rPr lang="en-US" b="1" dirty="0" err="1"/>
              <a:t>Ghon's</a:t>
            </a:r>
            <a:r>
              <a:rPr lang="ru-RU" b="1" dirty="0" smtClean="0"/>
              <a:t> </a:t>
            </a:r>
            <a:r>
              <a:rPr lang="en-US" dirty="0" smtClean="0"/>
              <a:t>complex</a:t>
            </a:r>
            <a:r>
              <a:rPr lang="ru-RU" b="1" dirty="0" smtClean="0"/>
              <a:t> </a:t>
            </a:r>
            <a:r>
              <a:rPr lang="en-US" dirty="0" smtClean="0"/>
              <a:t>is </a:t>
            </a:r>
            <a:r>
              <a:rPr lang="en-US" dirty="0"/>
              <a:t>formed </a:t>
            </a:r>
            <a:r>
              <a:rPr lang="en-US" dirty="0" smtClean="0"/>
              <a:t>(</a:t>
            </a:r>
            <a:r>
              <a:rPr lang="en-US" dirty="0"/>
              <a:t>calcification at the site of primary affect, in a lymph node calcification, fibrosis along the </a:t>
            </a:r>
            <a:r>
              <a:rPr lang="en-US" dirty="0" err="1"/>
              <a:t>lymphangitis</a:t>
            </a:r>
            <a:r>
              <a:rPr lang="en-US" dirty="0"/>
              <a:t>).</a:t>
            </a:r>
            <a:endParaRPr lang="ru-RU" dirty="0"/>
          </a:p>
        </p:txBody>
      </p:sp>
    </p:spTree>
    <p:extLst>
      <p:ext uri="{BB962C8B-B14F-4D97-AF65-F5344CB8AC3E}">
        <p14:creationId xmlns:p14="http://schemas.microsoft.com/office/powerpoint/2010/main" val="958070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3. </a:t>
            </a:r>
            <a:r>
              <a:rPr lang="en-US" dirty="0" smtClean="0"/>
              <a:t> </a:t>
            </a:r>
            <a:r>
              <a:rPr lang="en-US" i="1" u="sng" dirty="0"/>
              <a:t>Chronically current primary tuberculosis </a:t>
            </a:r>
            <a:r>
              <a:rPr lang="en-US" dirty="0"/>
              <a:t>these days is rare, mostly young social disorder persons (25-35 years). </a:t>
            </a:r>
            <a:endParaRPr lang="ru-RU" dirty="0"/>
          </a:p>
        </p:txBody>
      </p:sp>
      <p:sp>
        <p:nvSpPr>
          <p:cNvPr id="3" name="Объект 2"/>
          <p:cNvSpPr>
            <a:spLocks noGrp="1"/>
          </p:cNvSpPr>
          <p:nvPr>
            <p:ph idx="1"/>
          </p:nvPr>
        </p:nvSpPr>
        <p:spPr/>
        <p:txBody>
          <a:bodyPr>
            <a:normAutofit/>
          </a:bodyPr>
          <a:lstStyle/>
          <a:p>
            <a:r>
              <a:rPr lang="en-US" sz="4000" dirty="0"/>
              <a:t>The basis of this form is a slow progression of the specific inflammation in the lymph nodes, sometimes already healed primary affect. Typically involving all the new groups of lymph nodes, for a long period with periodic exacerbations.</a:t>
            </a:r>
            <a:endParaRPr lang="ru-RU" sz="4000" dirty="0"/>
          </a:p>
        </p:txBody>
      </p:sp>
    </p:spTree>
    <p:extLst>
      <p:ext uri="{BB962C8B-B14F-4D97-AF65-F5344CB8AC3E}">
        <p14:creationId xmlns:p14="http://schemas.microsoft.com/office/powerpoint/2010/main" val="93641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Morphology.</a:t>
            </a:r>
            <a:endParaRPr lang="ru-RU" dirty="0"/>
          </a:p>
        </p:txBody>
      </p:sp>
      <p:sp>
        <p:nvSpPr>
          <p:cNvPr id="3" name="Объект 2"/>
          <p:cNvSpPr>
            <a:spLocks noGrp="1"/>
          </p:cNvSpPr>
          <p:nvPr>
            <p:ph idx="1"/>
          </p:nvPr>
        </p:nvSpPr>
        <p:spPr/>
        <p:txBody>
          <a:bodyPr/>
          <a:lstStyle/>
          <a:p>
            <a:r>
              <a:rPr lang="en-US" b="1" dirty="0"/>
              <a:t>Histologically, sites of active involvement are marked by a characteristic granulomatous inflammatory reaction that forms both </a:t>
            </a:r>
            <a:r>
              <a:rPr lang="en-US" b="1" dirty="0" err="1"/>
              <a:t>caseating</a:t>
            </a:r>
            <a:r>
              <a:rPr lang="en-US" b="1" dirty="0"/>
              <a:t> and </a:t>
            </a:r>
            <a:r>
              <a:rPr lang="en-US" b="1" dirty="0" err="1"/>
              <a:t>noncaseating</a:t>
            </a:r>
            <a:r>
              <a:rPr lang="en-US" b="1" dirty="0"/>
              <a:t> </a:t>
            </a:r>
            <a:r>
              <a:rPr lang="en-US" b="1" dirty="0" smtClean="0"/>
              <a:t>tubercles. </a:t>
            </a:r>
            <a:r>
              <a:rPr lang="en-US" b="1" dirty="0"/>
              <a:t>Individual tubercles are microscopic; it is only when multiple granulomas coalesce that they become macroscopically visible. The granulomas are usually enclosed within a fibroblastic rim punctuated by lymphocytes. Multinucleate giant cells are present in the granulomas. Immunocompromised people do not form the characteristic </a:t>
            </a:r>
            <a:r>
              <a:rPr lang="en-US" b="1" dirty="0" smtClean="0"/>
              <a:t>granulomas.</a:t>
            </a:r>
            <a:endParaRPr lang="en-US" b="1" dirty="0"/>
          </a:p>
          <a:p>
            <a:endParaRPr lang="ru-RU" dirty="0"/>
          </a:p>
        </p:txBody>
      </p:sp>
    </p:spTree>
    <p:extLst>
      <p:ext uri="{BB962C8B-B14F-4D97-AF65-F5344CB8AC3E}">
        <p14:creationId xmlns:p14="http://schemas.microsoft.com/office/powerpoint/2010/main" val="414806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208229" y="152399"/>
            <a:ext cx="11796665" cy="2219607"/>
          </a:xfrm>
        </p:spPr>
        <p:txBody>
          <a:bodyPr>
            <a:normAutofit fontScale="90000"/>
          </a:bodyPr>
          <a:lstStyle/>
          <a:p>
            <a:pPr>
              <a:defRPr/>
            </a:pPr>
            <a:r>
              <a:rPr lang="en-US" sz="3600" b="1" dirty="0"/>
              <a:t>The morphologic spectrum of tuberculosis. A characteristic tubercle at low magnification (A) and in detail (B) illustrates central caseation surrounded by </a:t>
            </a:r>
            <a:r>
              <a:rPr lang="en-US" sz="3600" b="1" dirty="0" err="1"/>
              <a:t>epithelioid</a:t>
            </a:r>
            <a:r>
              <a:rPr lang="en-US" sz="3600" b="1" dirty="0"/>
              <a:t> and multinucleated giant cells. This is the usual response seen in patients who have cell-mediated immunity to the organism. </a:t>
            </a:r>
            <a:endParaRPr lang="ru-RU" sz="3600" b="1" i="1" dirty="0">
              <a:solidFill>
                <a:srgbClr val="FFFF00"/>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4" y="2372006"/>
            <a:ext cx="5217060" cy="440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094" y="2372006"/>
            <a:ext cx="5957935" cy="440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extLst>
      <p:ext uri="{BB962C8B-B14F-4D97-AF65-F5344CB8AC3E}">
        <p14:creationId xmlns:p14="http://schemas.microsoft.com/office/powerpoint/2010/main" val="184193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Primary tuberculosis complex</a:t>
            </a:r>
            <a:endParaRPr lang="ru-RU" dirty="0"/>
          </a:p>
        </p:txBody>
      </p:sp>
      <p:sp>
        <p:nvSpPr>
          <p:cNvPr id="3" name="Объект 2"/>
          <p:cNvSpPr>
            <a:spLocks noGrp="1"/>
          </p:cNvSpPr>
          <p:nvPr>
            <p:ph idx="1"/>
          </p:nvPr>
        </p:nvSpPr>
        <p:spPr/>
        <p:txBody>
          <a:bodyPr/>
          <a:lstStyle/>
          <a:p>
            <a:endParaRPr lang="ru-RU" dirty="0"/>
          </a:p>
        </p:txBody>
      </p:sp>
      <p:grpSp>
        <p:nvGrpSpPr>
          <p:cNvPr id="4" name="Group 3"/>
          <p:cNvGrpSpPr>
            <a:grpSpLocks noChangeAspect="1"/>
          </p:cNvGrpSpPr>
          <p:nvPr/>
        </p:nvGrpSpPr>
        <p:grpSpPr bwMode="auto">
          <a:xfrm rot="-5400000">
            <a:off x="2616608" y="-1778408"/>
            <a:ext cx="6690830" cy="10247646"/>
            <a:chOff x="1841" y="192"/>
            <a:chExt cx="1812" cy="2962"/>
          </a:xfrm>
        </p:grpSpPr>
        <p:sp>
          <p:nvSpPr>
            <p:cNvPr id="5" name="AutoShape 4"/>
            <p:cNvSpPr>
              <a:spLocks noChangeAspect="1" noChangeArrowheads="1" noTextEdit="1"/>
            </p:cNvSpPr>
            <p:nvPr/>
          </p:nvSpPr>
          <p:spPr bwMode="auto">
            <a:xfrm>
              <a:off x="3554" y="192"/>
              <a:ext cx="9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 y="503"/>
              <a:ext cx="1318" cy="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7300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t>hematogenic</a:t>
            </a:r>
            <a:r>
              <a:rPr lang="en-US" dirty="0"/>
              <a:t> tuberculosis</a:t>
            </a:r>
            <a:endParaRPr lang="ru-RU" dirty="0"/>
          </a:p>
        </p:txBody>
      </p:sp>
      <p:sp>
        <p:nvSpPr>
          <p:cNvPr id="3" name="Объект 2"/>
          <p:cNvSpPr>
            <a:spLocks noGrp="1"/>
          </p:cNvSpPr>
          <p:nvPr>
            <p:ph idx="1"/>
          </p:nvPr>
        </p:nvSpPr>
        <p:spPr/>
        <p:txBody>
          <a:bodyPr>
            <a:normAutofit/>
          </a:bodyPr>
          <a:lstStyle/>
          <a:p>
            <a:r>
              <a:rPr lang="en-US" sz="3600" dirty="0"/>
              <a:t>There after suffering a primary tuberculosis;</a:t>
            </a:r>
          </a:p>
          <a:p>
            <a:r>
              <a:rPr lang="en-US" sz="3600" dirty="0"/>
              <a:t>Mostly productive tissue reaction (granuloma);</a:t>
            </a:r>
          </a:p>
          <a:p>
            <a:r>
              <a:rPr lang="en-US" sz="3600" dirty="0"/>
              <a:t>Marked tendency to </a:t>
            </a:r>
            <a:r>
              <a:rPr lang="en-US" sz="3600" dirty="0" err="1"/>
              <a:t>hematogenous</a:t>
            </a:r>
            <a:r>
              <a:rPr lang="en-US" sz="3600" dirty="0"/>
              <a:t> generalization;</a:t>
            </a:r>
          </a:p>
          <a:p>
            <a:r>
              <a:rPr lang="en-US" sz="3600" dirty="0"/>
              <a:t>The defeat of various organs.</a:t>
            </a:r>
            <a:endParaRPr lang="ru-RU" sz="3600" dirty="0"/>
          </a:p>
        </p:txBody>
      </p:sp>
    </p:spTree>
    <p:extLst>
      <p:ext uri="{BB962C8B-B14F-4D97-AF65-F5344CB8AC3E}">
        <p14:creationId xmlns:p14="http://schemas.microsoft.com/office/powerpoint/2010/main" val="924236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t>hematogenic</a:t>
            </a:r>
            <a:r>
              <a:rPr lang="en-US" dirty="0"/>
              <a:t> tuberculosis</a:t>
            </a:r>
            <a:endParaRPr lang="ru-RU" dirty="0"/>
          </a:p>
        </p:txBody>
      </p:sp>
      <p:sp>
        <p:nvSpPr>
          <p:cNvPr id="3" name="Объект 2"/>
          <p:cNvSpPr>
            <a:spLocks noGrp="1"/>
          </p:cNvSpPr>
          <p:nvPr>
            <p:ph idx="1"/>
          </p:nvPr>
        </p:nvSpPr>
        <p:spPr/>
        <p:txBody>
          <a:bodyPr/>
          <a:lstStyle/>
          <a:p>
            <a:pPr marL="0" indent="0">
              <a:buNone/>
            </a:pPr>
            <a:r>
              <a:rPr lang="en-US" dirty="0"/>
              <a:t>Classification.</a:t>
            </a:r>
          </a:p>
          <a:p>
            <a:r>
              <a:rPr lang="en-US" dirty="0"/>
              <a:t>1. Systemic </a:t>
            </a:r>
            <a:r>
              <a:rPr lang="en-US" dirty="0" err="1"/>
              <a:t>hematogenic</a:t>
            </a:r>
            <a:r>
              <a:rPr lang="en-US" dirty="0"/>
              <a:t> tuberculosis</a:t>
            </a:r>
          </a:p>
          <a:p>
            <a:r>
              <a:rPr lang="en-US" dirty="0"/>
              <a:t>2. </a:t>
            </a:r>
            <a:r>
              <a:rPr lang="en-US" dirty="0" err="1"/>
              <a:t>hematogenic</a:t>
            </a:r>
            <a:r>
              <a:rPr lang="en-US" dirty="0"/>
              <a:t> tuberculosis, mainly affecting the lungs</a:t>
            </a:r>
          </a:p>
          <a:p>
            <a:r>
              <a:rPr lang="en-US" dirty="0"/>
              <a:t>3. </a:t>
            </a:r>
            <a:r>
              <a:rPr lang="en-US" dirty="0" err="1"/>
              <a:t>hematogenous</a:t>
            </a:r>
            <a:r>
              <a:rPr lang="en-US" dirty="0"/>
              <a:t> tuberculosis predominantly </a:t>
            </a:r>
            <a:r>
              <a:rPr lang="en-US" dirty="0" err="1"/>
              <a:t>extrapulmonary</a:t>
            </a:r>
            <a:r>
              <a:rPr lang="en-US" dirty="0"/>
              <a:t> lesions</a:t>
            </a:r>
            <a:endParaRPr lang="ru-RU" dirty="0"/>
          </a:p>
        </p:txBody>
      </p:sp>
    </p:spTree>
    <p:extLst>
      <p:ext uri="{BB962C8B-B14F-4D97-AF65-F5344CB8AC3E}">
        <p14:creationId xmlns:p14="http://schemas.microsoft.com/office/powerpoint/2010/main" val="1440586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Systemic </a:t>
            </a:r>
            <a:r>
              <a:rPr lang="en-US" dirty="0" err="1"/>
              <a:t>hematogenic</a:t>
            </a:r>
            <a:r>
              <a:rPr lang="en-US" dirty="0"/>
              <a:t> tuberculosis</a:t>
            </a:r>
            <a:br>
              <a:rPr lang="en-US" dirty="0"/>
            </a:br>
            <a:endParaRPr lang="ru-RU" dirty="0"/>
          </a:p>
        </p:txBody>
      </p:sp>
      <p:sp>
        <p:nvSpPr>
          <p:cNvPr id="3" name="Объект 2"/>
          <p:cNvSpPr>
            <a:spLocks noGrp="1"/>
          </p:cNvSpPr>
          <p:nvPr>
            <p:ph idx="1"/>
          </p:nvPr>
        </p:nvSpPr>
        <p:spPr/>
        <p:txBody>
          <a:bodyPr/>
          <a:lstStyle/>
          <a:p>
            <a:r>
              <a:rPr lang="en-US" b="1" dirty="0"/>
              <a:t>Systemic </a:t>
            </a:r>
            <a:r>
              <a:rPr lang="en-US" b="1" dirty="0" err="1"/>
              <a:t>miliary</a:t>
            </a:r>
            <a:r>
              <a:rPr lang="en-US" b="1" dirty="0"/>
              <a:t> tuberculosis occurs when bacteria disseminate through the systemic arterial system. </a:t>
            </a:r>
            <a:r>
              <a:rPr lang="en-US" b="1" dirty="0" err="1"/>
              <a:t>Miliary</a:t>
            </a:r>
            <a:r>
              <a:rPr lang="en-US" b="1" dirty="0"/>
              <a:t> tuberculosis is most prominent in the liver, bone marrow, spleen, adrenals, meninges, kidneys, fallopian tubes, and epididymis, but could involve any </a:t>
            </a:r>
            <a:r>
              <a:rPr lang="en-US" b="1" dirty="0" smtClean="0"/>
              <a:t>organ</a:t>
            </a:r>
            <a:r>
              <a:rPr lang="ru-RU" b="1" dirty="0" smtClean="0"/>
              <a:t>.</a:t>
            </a:r>
          </a:p>
          <a:p>
            <a:r>
              <a:rPr lang="en-US" dirty="0" err="1"/>
              <a:t>Miliary</a:t>
            </a:r>
            <a:r>
              <a:rPr lang="en-US" dirty="0"/>
              <a:t> name comes from the Latin word "</a:t>
            </a:r>
            <a:r>
              <a:rPr lang="en-US" dirty="0" err="1"/>
              <a:t>millia</a:t>
            </a:r>
            <a:r>
              <a:rPr lang="en-US" dirty="0"/>
              <a:t>", which means millet. The size of the </a:t>
            </a:r>
            <a:r>
              <a:rPr lang="en-US" dirty="0" err="1"/>
              <a:t>the</a:t>
            </a:r>
            <a:r>
              <a:rPr lang="en-US" dirty="0"/>
              <a:t> tubercles 1-2 millimeters, they are gray-yellow, not prone to </a:t>
            </a:r>
            <a:r>
              <a:rPr lang="en-US" dirty="0" smtClean="0"/>
              <a:t>integration</a:t>
            </a:r>
            <a:r>
              <a:rPr lang="ru-RU" dirty="0" smtClean="0"/>
              <a:t>.</a:t>
            </a:r>
            <a:endParaRPr lang="ru-RU" dirty="0"/>
          </a:p>
        </p:txBody>
      </p:sp>
    </p:spTree>
    <p:extLst>
      <p:ext uri="{BB962C8B-B14F-4D97-AF65-F5344CB8AC3E}">
        <p14:creationId xmlns:p14="http://schemas.microsoft.com/office/powerpoint/2010/main" val="184167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t>miliary</a:t>
            </a:r>
            <a:r>
              <a:rPr lang="en-US" dirty="0"/>
              <a:t> tuberculosis of the liver</a:t>
            </a:r>
            <a:endParaRPr lang="ru-RU" dirty="0"/>
          </a:p>
        </p:txBody>
      </p:sp>
      <p:sp>
        <p:nvSpPr>
          <p:cNvPr id="3" name="Объект 2"/>
          <p:cNvSpPr>
            <a:spLocks noGrp="1"/>
          </p:cNvSpPr>
          <p:nvPr>
            <p:ph idx="1"/>
          </p:nvPr>
        </p:nvSpPr>
        <p:spPr/>
        <p:txBody>
          <a:bodyPr/>
          <a:lstStyle/>
          <a:p>
            <a:endParaRPr lang="ru-RU"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36780"/>
            <a:ext cx="9144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extLst>
      <p:ext uri="{BB962C8B-B14F-4D97-AF65-F5344CB8AC3E}">
        <p14:creationId xmlns:p14="http://schemas.microsoft.com/office/powerpoint/2010/main" val="324787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832919"/>
            <a:ext cx="10515600" cy="5344044"/>
          </a:xfrm>
        </p:spPr>
        <p:txBody>
          <a:bodyPr>
            <a:normAutofit/>
          </a:bodyPr>
          <a:lstStyle/>
          <a:p>
            <a:pPr marL="0" indent="0">
              <a:buNone/>
            </a:pPr>
            <a:r>
              <a:rPr lang="en-US" sz="6000" dirty="0" smtClean="0"/>
              <a:t>Tuberculosis - a chronic infectious disease in which may be affected all human organs and tissues, but most pathological process develops in the lungs.</a:t>
            </a:r>
            <a:endParaRPr lang="ru-RU" sz="6000" dirty="0"/>
          </a:p>
        </p:txBody>
      </p:sp>
    </p:spTree>
    <p:extLst>
      <p:ext uri="{BB962C8B-B14F-4D97-AF65-F5344CB8AC3E}">
        <p14:creationId xmlns:p14="http://schemas.microsoft.com/office/powerpoint/2010/main" val="2180240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t>miliary</a:t>
            </a:r>
            <a:r>
              <a:rPr lang="en-US" dirty="0"/>
              <a:t> tuberculosis of the liver</a:t>
            </a:r>
            <a:endParaRPr lang="ru-RU" dirty="0"/>
          </a:p>
        </p:txBody>
      </p:sp>
      <p:sp>
        <p:nvSpPr>
          <p:cNvPr id="3" name="Объект 2"/>
          <p:cNvSpPr>
            <a:spLocks noGrp="1"/>
          </p:cNvSpPr>
          <p:nvPr>
            <p:ph idx="1"/>
          </p:nvPr>
        </p:nvSpPr>
        <p:spPr/>
        <p:txBody>
          <a:bodyPr/>
          <a:lstStyle/>
          <a:p>
            <a:endParaRPr lang="ru-RU" dirty="0"/>
          </a:p>
        </p:txBody>
      </p:sp>
      <p:pic>
        <p:nvPicPr>
          <p:cNvPr id="4" name="Picture 4" descr="1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75302"/>
            <a:ext cx="8382000" cy="528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21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768" y="365125"/>
            <a:ext cx="10924032" cy="1325563"/>
          </a:xfrm>
        </p:spPr>
        <p:txBody>
          <a:bodyPr>
            <a:normAutofit fontScale="90000"/>
          </a:bodyPr>
          <a:lstStyle/>
          <a:p>
            <a:r>
              <a:rPr lang="en-US" dirty="0" err="1"/>
              <a:t>hematogenic</a:t>
            </a:r>
            <a:r>
              <a:rPr lang="en-US" dirty="0"/>
              <a:t> tuberculosis, mainly affecting the lungs</a:t>
            </a:r>
            <a:br>
              <a:rPr lang="en-US" dirty="0"/>
            </a:br>
            <a:endParaRPr lang="ru-RU" dirty="0"/>
          </a:p>
        </p:txBody>
      </p:sp>
      <p:sp>
        <p:nvSpPr>
          <p:cNvPr id="3" name="Объект 2"/>
          <p:cNvSpPr>
            <a:spLocks noGrp="1"/>
          </p:cNvSpPr>
          <p:nvPr>
            <p:ph idx="1"/>
          </p:nvPr>
        </p:nvSpPr>
        <p:spPr/>
        <p:txBody>
          <a:bodyPr/>
          <a:lstStyle/>
          <a:p>
            <a:r>
              <a:rPr lang="en-US" dirty="0"/>
              <a:t>Depending on the size of focus isolated </a:t>
            </a:r>
            <a:r>
              <a:rPr lang="en-US" dirty="0" err="1"/>
              <a:t>miliary</a:t>
            </a:r>
            <a:r>
              <a:rPr lang="en-US" dirty="0"/>
              <a:t> and </a:t>
            </a:r>
            <a:r>
              <a:rPr lang="en-US" dirty="0" err="1"/>
              <a:t>macrofocal</a:t>
            </a:r>
            <a:r>
              <a:rPr lang="en-US" dirty="0"/>
              <a:t> form </a:t>
            </a:r>
            <a:r>
              <a:rPr lang="en-US" dirty="0" err="1"/>
              <a:t>hematogenic</a:t>
            </a:r>
            <a:r>
              <a:rPr lang="en-US" dirty="0"/>
              <a:t> tuberculosis</a:t>
            </a:r>
            <a:r>
              <a:rPr lang="en-US" dirty="0" smtClean="0"/>
              <a:t>.</a:t>
            </a:r>
            <a:endParaRPr lang="ru-RU" dirty="0" smtClean="0"/>
          </a:p>
          <a:p>
            <a:pPr marL="514350" indent="-514350">
              <a:buAutoNum type="arabicPeriod"/>
            </a:pPr>
            <a:r>
              <a:rPr lang="en-US" dirty="0" err="1" smtClean="0"/>
              <a:t>Miliary</a:t>
            </a:r>
            <a:r>
              <a:rPr lang="en-US" dirty="0" smtClean="0"/>
              <a:t> </a:t>
            </a:r>
            <a:r>
              <a:rPr lang="en-US" dirty="0"/>
              <a:t>pulmonary tuberculosis (acute and chronic</a:t>
            </a:r>
            <a:r>
              <a:rPr lang="en-US" dirty="0" smtClean="0"/>
              <a:t>).</a:t>
            </a:r>
            <a:endParaRPr lang="ru-RU" dirty="0" smtClean="0"/>
          </a:p>
          <a:p>
            <a:pPr marL="0" indent="0">
              <a:buNone/>
            </a:pPr>
            <a:r>
              <a:rPr lang="en-US" dirty="0"/>
              <a:t>Characterized by the presence of numerous small the tubercles. Lung fluffy, swollen (due to </a:t>
            </a:r>
            <a:r>
              <a:rPr lang="en-US" dirty="0" err="1"/>
              <a:t>perifocal</a:t>
            </a:r>
            <a:r>
              <a:rPr lang="en-US" dirty="0"/>
              <a:t> emphysema), in all parts of both lungs are visible yellowish-white bumps the size of a grain of millet</a:t>
            </a:r>
            <a:r>
              <a:rPr lang="en-US" dirty="0" smtClean="0"/>
              <a:t>.</a:t>
            </a:r>
            <a:endParaRPr lang="ru-RU" dirty="0" smtClean="0"/>
          </a:p>
          <a:p>
            <a:pPr marL="0" indent="0">
              <a:buNone/>
            </a:pPr>
            <a:r>
              <a:rPr lang="en-US" dirty="0"/>
              <a:t>At a chronic scarring occurs within the tubercles, small focal and diffuse fibrosis, emphysema, pulmonary heart disease causes the formation of a right ventricular hypertrophy.</a:t>
            </a:r>
            <a:endParaRPr lang="ru-RU" dirty="0"/>
          </a:p>
        </p:txBody>
      </p:sp>
    </p:spTree>
    <p:extLst>
      <p:ext uri="{BB962C8B-B14F-4D97-AF65-F5344CB8AC3E}">
        <p14:creationId xmlns:p14="http://schemas.microsoft.com/office/powerpoint/2010/main" val="1013781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2. </a:t>
            </a:r>
            <a:r>
              <a:rPr lang="en-US" dirty="0" err="1"/>
              <a:t>Macrofocal</a:t>
            </a:r>
            <a:r>
              <a:rPr lang="en-US" dirty="0"/>
              <a:t> (</a:t>
            </a:r>
            <a:r>
              <a:rPr lang="en-US" dirty="0" err="1"/>
              <a:t>hematogenic</a:t>
            </a:r>
            <a:r>
              <a:rPr lang="en-US" dirty="0"/>
              <a:t>-disseminated) </a:t>
            </a:r>
            <a:r>
              <a:rPr lang="en-US" dirty="0" smtClean="0"/>
              <a:t> </a:t>
            </a:r>
            <a:r>
              <a:rPr lang="en-US" dirty="0"/>
              <a:t>pulmonary tuberculosis in </a:t>
            </a:r>
            <a:r>
              <a:rPr lang="en-US" dirty="0" smtClean="0"/>
              <a:t>adults </a:t>
            </a:r>
            <a:r>
              <a:rPr lang="en-US" dirty="0"/>
              <a:t>usually occurs chronically</a:t>
            </a:r>
            <a:r>
              <a:rPr lang="en-US" dirty="0" smtClean="0"/>
              <a:t>.</a:t>
            </a:r>
            <a:endParaRPr lang="ru-RU" dirty="0" smtClean="0"/>
          </a:p>
          <a:p>
            <a:pPr marL="0" indent="0">
              <a:buNone/>
            </a:pPr>
            <a:r>
              <a:rPr lang="en-US" dirty="0"/>
              <a:t>In both lung </a:t>
            </a:r>
            <a:r>
              <a:rPr lang="en-US" dirty="0" err="1"/>
              <a:t>subpleural</a:t>
            </a:r>
            <a:r>
              <a:rPr lang="en-US" dirty="0"/>
              <a:t> located symmetrical </a:t>
            </a:r>
            <a:r>
              <a:rPr lang="en-US" dirty="0" smtClean="0"/>
              <a:t>of </a:t>
            </a:r>
            <a:r>
              <a:rPr lang="en-US" dirty="0"/>
              <a:t>large foci </a:t>
            </a:r>
            <a:r>
              <a:rPr lang="en-US" dirty="0" smtClean="0"/>
              <a:t>with  </a:t>
            </a:r>
            <a:r>
              <a:rPr lang="en-US" dirty="0"/>
              <a:t>formation </a:t>
            </a:r>
            <a:r>
              <a:rPr lang="en-US" dirty="0" smtClean="0"/>
              <a:t>in </a:t>
            </a:r>
            <a:r>
              <a:rPr lang="en-US" dirty="0"/>
              <a:t>their decay "spectacle" caverns, the development </a:t>
            </a:r>
            <a:r>
              <a:rPr lang="en-US" dirty="0" smtClean="0"/>
              <a:t>of </a:t>
            </a:r>
            <a:r>
              <a:rPr lang="en-US" dirty="0"/>
              <a:t>fibrosis, emphysema, pulmonary heart disease. Cause of death - chronic pulmonary heart disease.</a:t>
            </a:r>
            <a:endParaRPr lang="ru-RU" dirty="0"/>
          </a:p>
        </p:txBody>
      </p:sp>
    </p:spTree>
    <p:extLst>
      <p:ext uri="{BB962C8B-B14F-4D97-AF65-F5344CB8AC3E}">
        <p14:creationId xmlns:p14="http://schemas.microsoft.com/office/powerpoint/2010/main" val="1822424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hematogenous</a:t>
            </a:r>
            <a:r>
              <a:rPr lang="en-US" dirty="0"/>
              <a:t> tuberculosis predominantly </a:t>
            </a:r>
            <a:r>
              <a:rPr lang="en-US" dirty="0" err="1"/>
              <a:t>extrapulmonary</a:t>
            </a:r>
            <a:r>
              <a:rPr lang="en-US" dirty="0"/>
              <a:t> lesions</a:t>
            </a:r>
            <a:endParaRPr lang="ru-RU" dirty="0"/>
          </a:p>
        </p:txBody>
      </p:sp>
      <p:sp>
        <p:nvSpPr>
          <p:cNvPr id="3" name="Объект 2"/>
          <p:cNvSpPr>
            <a:spLocks noGrp="1"/>
          </p:cNvSpPr>
          <p:nvPr>
            <p:ph idx="1"/>
          </p:nvPr>
        </p:nvSpPr>
        <p:spPr/>
        <p:txBody>
          <a:bodyPr/>
          <a:lstStyle/>
          <a:p>
            <a:r>
              <a:rPr lang="en-US" dirty="0"/>
              <a:t>The forms of </a:t>
            </a:r>
            <a:r>
              <a:rPr lang="en-US" dirty="0" err="1"/>
              <a:t>extrapulmonary</a:t>
            </a:r>
            <a:r>
              <a:rPr lang="en-US" dirty="0"/>
              <a:t> tuberculosis:</a:t>
            </a:r>
          </a:p>
          <a:p>
            <a:r>
              <a:rPr lang="en-US" dirty="0" err="1"/>
              <a:t>osteo</a:t>
            </a:r>
            <a:r>
              <a:rPr lang="en-US" dirty="0"/>
              <a:t>-articular form,</a:t>
            </a:r>
          </a:p>
          <a:p>
            <a:r>
              <a:rPr lang="en-US" dirty="0" smtClean="0"/>
              <a:t>tuberculosis </a:t>
            </a:r>
            <a:r>
              <a:rPr lang="en-US" dirty="0"/>
              <a:t>of the urinary system,</a:t>
            </a:r>
          </a:p>
          <a:p>
            <a:r>
              <a:rPr lang="en-US" dirty="0" smtClean="0"/>
              <a:t>tuberculosis </a:t>
            </a:r>
            <a:r>
              <a:rPr lang="en-US" dirty="0"/>
              <a:t>of the </a:t>
            </a:r>
            <a:r>
              <a:rPr lang="en-US" dirty="0" smtClean="0"/>
              <a:t>reproductive </a:t>
            </a:r>
            <a:r>
              <a:rPr lang="en-US" dirty="0"/>
              <a:t>system,</a:t>
            </a:r>
          </a:p>
          <a:p>
            <a:r>
              <a:rPr lang="en-US" dirty="0"/>
              <a:t>tuberculosis of the nervous system,</a:t>
            </a:r>
          </a:p>
          <a:p>
            <a:r>
              <a:rPr lang="en-US" dirty="0" err="1"/>
              <a:t>scrofuloderma</a:t>
            </a:r>
            <a:endParaRPr lang="ru-RU" dirty="0"/>
          </a:p>
        </p:txBody>
      </p:sp>
    </p:spTree>
    <p:extLst>
      <p:ext uri="{BB962C8B-B14F-4D97-AF65-F5344CB8AC3E}">
        <p14:creationId xmlns:p14="http://schemas.microsoft.com/office/powerpoint/2010/main" val="1527494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en-US" sz="4000" dirty="0" err="1"/>
              <a:t>Osteo</a:t>
            </a:r>
            <a:r>
              <a:rPr lang="en-US" sz="4000" dirty="0"/>
              <a:t>-articular form often presented </a:t>
            </a:r>
            <a:r>
              <a:rPr lang="en-US" sz="4000" dirty="0" err="1"/>
              <a:t>tuberculous</a:t>
            </a:r>
            <a:r>
              <a:rPr lang="en-US" sz="4000" dirty="0"/>
              <a:t> spondylitis</a:t>
            </a:r>
            <a:r>
              <a:rPr lang="en-US" sz="4000" dirty="0" smtClean="0"/>
              <a:t>, </a:t>
            </a:r>
            <a:r>
              <a:rPr lang="en-US" sz="4000" dirty="0" err="1"/>
              <a:t>coxitis</a:t>
            </a:r>
            <a:r>
              <a:rPr lang="en-US" sz="4000" dirty="0"/>
              <a:t> </a:t>
            </a:r>
            <a:r>
              <a:rPr lang="en-US" sz="4000" dirty="0" err="1"/>
              <a:t>tuberculous</a:t>
            </a:r>
            <a:r>
              <a:rPr lang="en-US" sz="4000" dirty="0"/>
              <a:t> </a:t>
            </a:r>
            <a:r>
              <a:rPr lang="en-US" sz="4000" dirty="0" err="1"/>
              <a:t>gonitis</a:t>
            </a:r>
            <a:r>
              <a:rPr lang="en-US" sz="4000" dirty="0" smtClean="0"/>
              <a:t>.</a:t>
            </a:r>
            <a:endParaRPr lang="ru-RU" sz="4000" dirty="0"/>
          </a:p>
        </p:txBody>
      </p:sp>
    </p:spTree>
    <p:extLst>
      <p:ext uri="{BB962C8B-B14F-4D97-AF65-F5344CB8AC3E}">
        <p14:creationId xmlns:p14="http://schemas.microsoft.com/office/powerpoint/2010/main" val="3394912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9093"/>
            <a:ext cx="10515600" cy="1325563"/>
          </a:xfrm>
        </p:spPr>
        <p:txBody>
          <a:bodyPr/>
          <a:lstStyle/>
          <a:p>
            <a:pPr algn="ctr"/>
            <a:r>
              <a:rPr lang="en-US" dirty="0" err="1"/>
              <a:t>tuberculous</a:t>
            </a:r>
            <a:r>
              <a:rPr lang="en-US" dirty="0"/>
              <a:t> spondylitis</a:t>
            </a:r>
            <a:endParaRPr lang="ru-RU" dirty="0"/>
          </a:p>
        </p:txBody>
      </p:sp>
      <p:sp>
        <p:nvSpPr>
          <p:cNvPr id="3" name="Объект 2"/>
          <p:cNvSpPr>
            <a:spLocks noGrp="1"/>
          </p:cNvSpPr>
          <p:nvPr>
            <p:ph idx="1"/>
          </p:nvPr>
        </p:nvSpPr>
        <p:spPr/>
        <p:txBody>
          <a:bodyPr/>
          <a:lstStyle/>
          <a:p>
            <a:endParaRPr lang="ru-RU"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626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Secondary tuberculosis</a:t>
            </a:r>
            <a:endParaRPr lang="ru-RU" dirty="0"/>
          </a:p>
        </p:txBody>
      </p:sp>
      <p:sp>
        <p:nvSpPr>
          <p:cNvPr id="3" name="Объект 2"/>
          <p:cNvSpPr>
            <a:spLocks noGrp="1"/>
          </p:cNvSpPr>
          <p:nvPr>
            <p:ph idx="1"/>
          </p:nvPr>
        </p:nvSpPr>
        <p:spPr/>
        <p:txBody>
          <a:bodyPr>
            <a:normAutofit/>
          </a:bodyPr>
          <a:lstStyle/>
          <a:p>
            <a:r>
              <a:rPr lang="en-US" sz="3600" dirty="0"/>
              <a:t>- Predominant lung damage without lymph node involvement;</a:t>
            </a:r>
          </a:p>
          <a:p>
            <a:r>
              <a:rPr lang="en-US" sz="3600" dirty="0"/>
              <a:t>- 1,2,6 increasingly affected segments of the right </a:t>
            </a:r>
            <a:r>
              <a:rPr lang="en-US" sz="3600" dirty="0" smtClean="0"/>
              <a:t>lung</a:t>
            </a:r>
            <a:endParaRPr lang="en-US" sz="3600" dirty="0"/>
          </a:p>
          <a:p>
            <a:r>
              <a:rPr lang="en-US" sz="3600" dirty="0"/>
              <a:t>- Change of clinical and morphological forms, which are the phases - TB in the lungs.</a:t>
            </a:r>
            <a:endParaRPr lang="ru-RU" sz="3600" dirty="0"/>
          </a:p>
        </p:txBody>
      </p:sp>
    </p:spTree>
    <p:extLst>
      <p:ext uri="{BB962C8B-B14F-4D97-AF65-F5344CB8AC3E}">
        <p14:creationId xmlns:p14="http://schemas.microsoft.com/office/powerpoint/2010/main" val="2607500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Forms secondary tuberculosis:</a:t>
            </a:r>
            <a:endParaRPr lang="ru-RU" dirty="0"/>
          </a:p>
        </p:txBody>
      </p:sp>
      <p:sp>
        <p:nvSpPr>
          <p:cNvPr id="3" name="Объект 2"/>
          <p:cNvSpPr>
            <a:spLocks noGrp="1"/>
          </p:cNvSpPr>
          <p:nvPr>
            <p:ph idx="1"/>
          </p:nvPr>
        </p:nvSpPr>
        <p:spPr/>
        <p:txBody>
          <a:bodyPr/>
          <a:lstStyle/>
          <a:p>
            <a:r>
              <a:rPr lang="en-US" dirty="0"/>
              <a:t>1) Acute focal tuberculosis;</a:t>
            </a:r>
          </a:p>
          <a:p>
            <a:r>
              <a:rPr lang="en-US" dirty="0"/>
              <a:t>2) Fibro - focal tuberculosis;</a:t>
            </a:r>
          </a:p>
          <a:p>
            <a:r>
              <a:rPr lang="en-US" dirty="0"/>
              <a:t>3) infiltrative tuberculosis;</a:t>
            </a:r>
          </a:p>
          <a:p>
            <a:r>
              <a:rPr lang="en-US" dirty="0"/>
              <a:t>4) </a:t>
            </a:r>
            <a:r>
              <a:rPr lang="en-US" dirty="0" err="1"/>
              <a:t>tuberculoma</a:t>
            </a:r>
            <a:r>
              <a:rPr lang="en-US" dirty="0"/>
              <a:t>;</a:t>
            </a:r>
          </a:p>
          <a:p>
            <a:r>
              <a:rPr lang="en-US" dirty="0"/>
              <a:t>5) </a:t>
            </a:r>
            <a:r>
              <a:rPr lang="en-US" dirty="0" err="1"/>
              <a:t>caseous</a:t>
            </a:r>
            <a:r>
              <a:rPr lang="en-US" dirty="0"/>
              <a:t> pneumonia;</a:t>
            </a:r>
          </a:p>
          <a:p>
            <a:r>
              <a:rPr lang="en-US" dirty="0"/>
              <a:t>6) Acute cavernous tuberculosis;</a:t>
            </a:r>
          </a:p>
          <a:p>
            <a:r>
              <a:rPr lang="en-US" dirty="0"/>
              <a:t>7) fibrous - cavernous tuberculosis;</a:t>
            </a:r>
          </a:p>
          <a:p>
            <a:r>
              <a:rPr lang="en-US" dirty="0"/>
              <a:t>8) cirrhotic tuberculosis.</a:t>
            </a:r>
            <a:endParaRPr lang="ru-RU" dirty="0"/>
          </a:p>
        </p:txBody>
      </p:sp>
    </p:spTree>
    <p:extLst>
      <p:ext uri="{BB962C8B-B14F-4D97-AF65-F5344CB8AC3E}">
        <p14:creationId xmlns:p14="http://schemas.microsoft.com/office/powerpoint/2010/main" val="842929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653"/>
            <a:ext cx="10515600" cy="1325563"/>
          </a:xfrm>
        </p:spPr>
        <p:txBody>
          <a:bodyPr/>
          <a:lstStyle/>
          <a:p>
            <a:pPr algn="ctr"/>
            <a:r>
              <a:rPr lang="en-US" dirty="0"/>
              <a:t>Fibro - focal </a:t>
            </a:r>
            <a:r>
              <a:rPr lang="en-US" dirty="0" smtClean="0"/>
              <a:t>tuberculosis</a:t>
            </a:r>
            <a:endParaRPr lang="ru-RU" dirty="0"/>
          </a:p>
        </p:txBody>
      </p:sp>
      <p:sp>
        <p:nvSpPr>
          <p:cNvPr id="3" name="Объект 2"/>
          <p:cNvSpPr>
            <a:spLocks noGrp="1"/>
          </p:cNvSpPr>
          <p:nvPr>
            <p:ph idx="1"/>
          </p:nvPr>
        </p:nvSpPr>
        <p:spPr/>
        <p:txBody>
          <a:bodyPr/>
          <a:lstStyle/>
          <a:p>
            <a:endParaRPr lang="ru-RU"/>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752" y="1027906"/>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04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en-US" sz="3600" dirty="0" err="1"/>
              <a:t>Caseous</a:t>
            </a:r>
            <a:r>
              <a:rPr lang="en-US" sz="3600" dirty="0"/>
              <a:t> pneumonia - often, continued infiltrative form. The scale of destruction - from </a:t>
            </a:r>
            <a:r>
              <a:rPr lang="en-US" sz="3600" dirty="0" err="1"/>
              <a:t>acinar</a:t>
            </a:r>
            <a:r>
              <a:rPr lang="en-US" sz="3600" dirty="0"/>
              <a:t> to lobar. Characterized by massive </a:t>
            </a:r>
            <a:r>
              <a:rPr lang="en-US" sz="3600" dirty="0" err="1"/>
              <a:t>caseosa</a:t>
            </a:r>
            <a:r>
              <a:rPr lang="en-US" sz="3600" dirty="0"/>
              <a:t> necrosis followed by its disintegration and exclusion. Lung enlarged, dense, yellow color on the cut with </a:t>
            </a:r>
            <a:r>
              <a:rPr lang="en-US" sz="3600" dirty="0" err="1"/>
              <a:t>fibrinous</a:t>
            </a:r>
            <a:r>
              <a:rPr lang="en-US" sz="3600" dirty="0"/>
              <a:t> deposits on the pleura. </a:t>
            </a:r>
            <a:r>
              <a:rPr lang="en-US" sz="3600" dirty="0" err="1"/>
              <a:t>Caseous</a:t>
            </a:r>
            <a:r>
              <a:rPr lang="en-US" sz="3600" dirty="0"/>
              <a:t> pneumonia is possible in the terminal period of any form of tuberculosis in immunocompromised patients.</a:t>
            </a:r>
            <a:endParaRPr lang="ru-RU" sz="3600" dirty="0"/>
          </a:p>
        </p:txBody>
      </p:sp>
    </p:spTree>
    <p:extLst>
      <p:ext uri="{BB962C8B-B14F-4D97-AF65-F5344CB8AC3E}">
        <p14:creationId xmlns:p14="http://schemas.microsoft.com/office/powerpoint/2010/main" val="254504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Etiology:</a:t>
            </a:r>
            <a:endParaRPr lang="ru-RU" dirty="0"/>
          </a:p>
        </p:txBody>
      </p:sp>
      <p:sp>
        <p:nvSpPr>
          <p:cNvPr id="3" name="Объект 2"/>
          <p:cNvSpPr>
            <a:spLocks noGrp="1"/>
          </p:cNvSpPr>
          <p:nvPr>
            <p:ph idx="1"/>
          </p:nvPr>
        </p:nvSpPr>
        <p:spPr/>
        <p:txBody>
          <a:bodyPr/>
          <a:lstStyle/>
          <a:p>
            <a:r>
              <a:rPr lang="en-US" dirty="0" smtClean="0"/>
              <a:t>1.M.tuberculosis - 92-95%</a:t>
            </a:r>
          </a:p>
          <a:p>
            <a:r>
              <a:rPr lang="en-US" dirty="0" smtClean="0"/>
              <a:t>2M.bovis -5%</a:t>
            </a:r>
          </a:p>
          <a:p>
            <a:r>
              <a:rPr lang="en-US" dirty="0" smtClean="0"/>
              <a:t>In AIDS patients</a:t>
            </a:r>
          </a:p>
          <a:p>
            <a:r>
              <a:rPr lang="en-US" dirty="0" smtClean="0"/>
              <a:t>3.M.avium</a:t>
            </a:r>
          </a:p>
          <a:p>
            <a:r>
              <a:rPr lang="en-US" dirty="0" smtClean="0"/>
              <a:t>4.M.intracellulare</a:t>
            </a:r>
            <a:endParaRPr lang="ru-RU" dirty="0"/>
          </a:p>
        </p:txBody>
      </p:sp>
    </p:spTree>
    <p:extLst>
      <p:ext uri="{BB962C8B-B14F-4D97-AF65-F5344CB8AC3E}">
        <p14:creationId xmlns:p14="http://schemas.microsoft.com/office/powerpoint/2010/main" val="328461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517"/>
            <a:ext cx="10515600" cy="1325563"/>
          </a:xfrm>
        </p:spPr>
        <p:txBody>
          <a:bodyPr/>
          <a:lstStyle/>
          <a:p>
            <a:pPr algn="ctr"/>
            <a:r>
              <a:rPr lang="en-US" dirty="0" err="1"/>
              <a:t>caseous</a:t>
            </a:r>
            <a:r>
              <a:rPr lang="en-US" dirty="0"/>
              <a:t> pneumonia</a:t>
            </a:r>
            <a:endParaRPr lang="ru-RU" dirty="0"/>
          </a:p>
        </p:txBody>
      </p:sp>
      <p:sp>
        <p:nvSpPr>
          <p:cNvPr id="3" name="Объект 2"/>
          <p:cNvSpPr>
            <a:spLocks noGrp="1"/>
          </p:cNvSpPr>
          <p:nvPr>
            <p:ph idx="1"/>
          </p:nvPr>
        </p:nvSpPr>
        <p:spPr/>
        <p:txBody>
          <a:bodyPr/>
          <a:lstStyle/>
          <a:p>
            <a:endParaRPr lang="ru-RU"/>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072" y="1219994"/>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42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Fibrous-cavernous TB (pulmonary consumption) has a chronic </a:t>
            </a:r>
            <a:r>
              <a:rPr lang="en-US" dirty="0" smtClean="0"/>
              <a:t>course</a:t>
            </a:r>
            <a:r>
              <a:rPr lang="ru-RU" dirty="0" smtClean="0"/>
              <a:t>.</a:t>
            </a:r>
          </a:p>
          <a:p>
            <a:pPr marL="0" indent="0">
              <a:buNone/>
            </a:pPr>
            <a:r>
              <a:rPr lang="en-US" dirty="0"/>
              <a:t>At the top of the lung cavity with a thick wall of dense, rough inner surface of the cavity, the cavity cross sclerotic vessels and bronchi. The inner layer of the cavity presented </a:t>
            </a:r>
            <a:r>
              <a:rPr lang="en-US" dirty="0" err="1"/>
              <a:t>caseous</a:t>
            </a:r>
            <a:r>
              <a:rPr lang="en-US" dirty="0"/>
              <a:t> masses. The middle layer of many </a:t>
            </a:r>
            <a:r>
              <a:rPr lang="en-US" dirty="0" err="1"/>
              <a:t>epithelioid</a:t>
            </a:r>
            <a:r>
              <a:rPr lang="en-US" dirty="0"/>
              <a:t> cells, </a:t>
            </a:r>
            <a:r>
              <a:rPr lang="en-US" dirty="0" err="1"/>
              <a:t>Langhans</a:t>
            </a:r>
            <a:r>
              <a:rPr lang="en-US" dirty="0"/>
              <a:t> multinucleated giant cells and lymphocytes. The outer layer is formed by a fibrous capsule.</a:t>
            </a:r>
            <a:endParaRPr lang="ru-RU" dirty="0"/>
          </a:p>
        </p:txBody>
      </p:sp>
    </p:spTree>
    <p:extLst>
      <p:ext uri="{BB962C8B-B14F-4D97-AF65-F5344CB8AC3E}">
        <p14:creationId xmlns:p14="http://schemas.microsoft.com/office/powerpoint/2010/main" val="3107532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Fibrous-cavernous TB</a:t>
            </a:r>
            <a:endParaRPr lang="ru-RU"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3632" y="1690688"/>
            <a:ext cx="4206545" cy="500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60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Patients </a:t>
            </a:r>
            <a:r>
              <a:rPr lang="en-US" dirty="0" err="1"/>
              <a:t>fibrocavernous</a:t>
            </a:r>
            <a:r>
              <a:rPr lang="en-US" dirty="0"/>
              <a:t> pulmonary tuberculosis present the greatest threat to public health require the isolation and prolonged chemotherapy.</a:t>
            </a:r>
            <a:endParaRPr lang="ru-RU" dirty="0"/>
          </a:p>
        </p:txBody>
      </p:sp>
    </p:spTree>
    <p:extLst>
      <p:ext uri="{BB962C8B-B14F-4D97-AF65-F5344CB8AC3E}">
        <p14:creationId xmlns:p14="http://schemas.microsoft.com/office/powerpoint/2010/main" val="3628798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In secondary tuberculosis infection in the </a:t>
            </a:r>
            <a:r>
              <a:rPr lang="en-US" dirty="0" err="1"/>
              <a:t>canalicular</a:t>
            </a:r>
            <a:r>
              <a:rPr lang="en-US" dirty="0"/>
              <a:t> or contact occurs defeat the bronchi, trachea, larynx, mouth, intestines</a:t>
            </a:r>
            <a:r>
              <a:rPr lang="en-US" dirty="0" smtClean="0"/>
              <a:t>.</a:t>
            </a:r>
            <a:endParaRPr lang="ru-RU" dirty="0" smtClean="0"/>
          </a:p>
          <a:p>
            <a:r>
              <a:rPr lang="en-US" dirty="0" err="1"/>
              <a:t>Hematogenous</a:t>
            </a:r>
            <a:r>
              <a:rPr lang="en-US" dirty="0"/>
              <a:t> spread of infection in secondary tuberculosis is rare. This is possible in the terminal stage of the disease while reducing the body's defenses</a:t>
            </a:r>
            <a:r>
              <a:rPr lang="en-US" dirty="0" smtClean="0"/>
              <a:t>.</a:t>
            </a:r>
            <a:endParaRPr lang="ru-RU" dirty="0" smtClean="0"/>
          </a:p>
          <a:p>
            <a:endParaRPr lang="ru-RU" dirty="0"/>
          </a:p>
        </p:txBody>
      </p:sp>
    </p:spTree>
    <p:extLst>
      <p:ext uri="{BB962C8B-B14F-4D97-AF65-F5344CB8AC3E}">
        <p14:creationId xmlns:p14="http://schemas.microsoft.com/office/powerpoint/2010/main" val="3912045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Complications secondary tuberculosis</a:t>
            </a:r>
            <a:endParaRPr lang="ru-RU" dirty="0"/>
          </a:p>
        </p:txBody>
      </p:sp>
      <p:sp>
        <p:nvSpPr>
          <p:cNvPr id="3" name="Объект 2"/>
          <p:cNvSpPr>
            <a:spLocks noGrp="1"/>
          </p:cNvSpPr>
          <p:nvPr>
            <p:ph idx="1"/>
          </p:nvPr>
        </p:nvSpPr>
        <p:spPr/>
        <p:txBody>
          <a:bodyPr/>
          <a:lstStyle/>
          <a:p>
            <a:r>
              <a:rPr lang="en-US" dirty="0"/>
              <a:t>Bleeding from damaged large vessels, especially repeatedly, can lead to death from the </a:t>
            </a:r>
            <a:r>
              <a:rPr lang="en-US" dirty="0" err="1"/>
              <a:t>posthemorrhagic</a:t>
            </a:r>
            <a:r>
              <a:rPr lang="en-US" dirty="0"/>
              <a:t> anemia</a:t>
            </a:r>
            <a:r>
              <a:rPr lang="en-US" dirty="0" smtClean="0"/>
              <a:t>.</a:t>
            </a:r>
            <a:endParaRPr lang="ru-RU" dirty="0" smtClean="0"/>
          </a:p>
          <a:p>
            <a:r>
              <a:rPr lang="en-US" dirty="0"/>
              <a:t>Gap of the cavity into the pleural cavity causing pneumothorax, </a:t>
            </a:r>
            <a:r>
              <a:rPr lang="en-US" dirty="0" smtClean="0"/>
              <a:t>pleurisy</a:t>
            </a:r>
            <a:r>
              <a:rPr lang="en-US" dirty="0"/>
              <a:t>, </a:t>
            </a:r>
            <a:r>
              <a:rPr lang="en-US" dirty="0" err="1"/>
              <a:t>tuberculous</a:t>
            </a:r>
            <a:r>
              <a:rPr lang="en-US" dirty="0"/>
              <a:t> empyema, </a:t>
            </a:r>
            <a:r>
              <a:rPr lang="en-US" dirty="0" err="1"/>
              <a:t>bronchopleural</a:t>
            </a:r>
            <a:r>
              <a:rPr lang="en-US" dirty="0"/>
              <a:t> fistulas</a:t>
            </a:r>
            <a:r>
              <a:rPr lang="en-US" dirty="0" smtClean="0"/>
              <a:t>.</a:t>
            </a:r>
            <a:endParaRPr lang="ru-RU" dirty="0" smtClean="0"/>
          </a:p>
          <a:p>
            <a:r>
              <a:rPr lang="en-US" dirty="0"/>
              <a:t>Secondary amyloidosis is developed with prolonged duration of tuberculosis.</a:t>
            </a:r>
            <a:endParaRPr lang="ru-RU" dirty="0"/>
          </a:p>
        </p:txBody>
      </p:sp>
    </p:spTree>
    <p:extLst>
      <p:ext uri="{BB962C8B-B14F-4D97-AF65-F5344CB8AC3E}">
        <p14:creationId xmlns:p14="http://schemas.microsoft.com/office/powerpoint/2010/main" val="565020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Mycobacterium tuberculosis in sputum specimen; Fluorescent micrograph; </a:t>
            </a:r>
            <a:r>
              <a:rPr lang="en-US" dirty="0" err="1" smtClean="0"/>
              <a:t>rhodamine</a:t>
            </a:r>
            <a:r>
              <a:rPr lang="en-US" dirty="0" smtClean="0"/>
              <a:t> and </a:t>
            </a:r>
            <a:r>
              <a:rPr lang="en-US" dirty="0" err="1" smtClean="0"/>
              <a:t>auramine</a:t>
            </a:r>
            <a:r>
              <a:rPr lang="en-US" dirty="0" smtClean="0"/>
              <a:t> coloring; × 500.</a:t>
            </a:r>
            <a:endParaRPr lang="ru-RU" dirty="0"/>
          </a:p>
        </p:txBody>
      </p:sp>
      <p:sp>
        <p:nvSpPr>
          <p:cNvPr id="3" name="Объект 2"/>
          <p:cNvSpPr>
            <a:spLocks noGrp="1"/>
          </p:cNvSpPr>
          <p:nvPr>
            <p:ph idx="1"/>
          </p:nvPr>
        </p:nvSpPr>
        <p:spPr/>
        <p:txBody>
          <a:bodyPr/>
          <a:lstStyle/>
          <a:p>
            <a:endParaRPr lang="ru-RU"/>
          </a:p>
        </p:txBody>
      </p:sp>
      <p:pic>
        <p:nvPicPr>
          <p:cNvPr id="4" name="Picture 2" descr="C:\Documents and Settings\Ассистенты354\Мои документы\Мещеряков\патан\Микобактерии туберкулеза в препарате мокроты; люминесцентная микрофотограмма; окраска родамином и аурамином; ×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62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44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Epidemiology.</a:t>
            </a:r>
            <a:endParaRPr lang="ru-RU" dirty="0"/>
          </a:p>
        </p:txBody>
      </p:sp>
      <p:sp>
        <p:nvSpPr>
          <p:cNvPr id="3" name="Объект 2"/>
          <p:cNvSpPr>
            <a:spLocks noGrp="1"/>
          </p:cNvSpPr>
          <p:nvPr>
            <p:ph idx="1"/>
          </p:nvPr>
        </p:nvSpPr>
        <p:spPr>
          <a:xfrm>
            <a:off x="950614" y="1128508"/>
            <a:ext cx="10515600" cy="4351338"/>
          </a:xfrm>
        </p:spPr>
        <p:txBody>
          <a:bodyPr/>
          <a:lstStyle/>
          <a:p>
            <a:pPr marL="0" indent="0">
              <a:buNone/>
            </a:pPr>
            <a:endParaRPr lang="ru-RU" dirty="0"/>
          </a:p>
        </p:txBody>
      </p:sp>
      <p:sp>
        <p:nvSpPr>
          <p:cNvPr id="4" name="Прямоугольник 3"/>
          <p:cNvSpPr/>
          <p:nvPr/>
        </p:nvSpPr>
        <p:spPr>
          <a:xfrm>
            <a:off x="1084907" y="1128508"/>
            <a:ext cx="10022186" cy="5509200"/>
          </a:xfrm>
          <a:prstGeom prst="rect">
            <a:avLst/>
          </a:prstGeom>
        </p:spPr>
        <p:txBody>
          <a:bodyPr wrap="square">
            <a:spAutoFit/>
          </a:bodyPr>
          <a:lstStyle/>
          <a:p>
            <a:r>
              <a:rPr lang="en-US" sz="3200" b="1" i="1" dirty="0" smtClean="0">
                <a:solidFill>
                  <a:srgbClr val="003D6D"/>
                </a:solidFill>
                <a:effectLst/>
              </a:rPr>
              <a:t>Mycobacterium tuberculosis</a:t>
            </a:r>
            <a:r>
              <a:rPr lang="en-US" sz="3200" b="1" dirty="0" smtClean="0">
                <a:solidFill>
                  <a:srgbClr val="003D6D"/>
                </a:solidFill>
                <a:effectLst/>
              </a:rPr>
              <a:t> is responsible for most cases of tuberculosis; the reservoir of infection is humans with active tuberculosis. The main way of transmission is airborne and airborne dust</a:t>
            </a:r>
            <a:r>
              <a:rPr lang="ru-RU" sz="3200" b="1" dirty="0" smtClean="0">
                <a:solidFill>
                  <a:srgbClr val="003D6D"/>
                </a:solidFill>
                <a:effectLst/>
              </a:rPr>
              <a:t>.</a:t>
            </a:r>
            <a:r>
              <a:rPr lang="en-US" sz="3200" b="1" dirty="0" smtClean="0">
                <a:solidFill>
                  <a:srgbClr val="003D6D"/>
                </a:solidFill>
                <a:effectLst/>
              </a:rPr>
              <a:t> Oropharyngeal and intestinal tuberculosis contracted by drinking milk contaminated with </a:t>
            </a:r>
            <a:r>
              <a:rPr lang="en-US" sz="3200" b="1" i="1" dirty="0" smtClean="0">
                <a:solidFill>
                  <a:srgbClr val="003D6D"/>
                </a:solidFill>
                <a:effectLst/>
              </a:rPr>
              <a:t>M. </a:t>
            </a:r>
            <a:r>
              <a:rPr lang="en-US" sz="3200" b="1" i="1" dirty="0" err="1" smtClean="0">
                <a:solidFill>
                  <a:srgbClr val="003D6D"/>
                </a:solidFill>
                <a:effectLst/>
              </a:rPr>
              <a:t>bovis</a:t>
            </a:r>
            <a:r>
              <a:rPr lang="en-US" sz="3200" b="1" dirty="0" smtClean="0">
                <a:solidFill>
                  <a:srgbClr val="003D6D"/>
                </a:solidFill>
                <a:effectLst/>
              </a:rPr>
              <a:t> is rare in countries where milk is routinely pasteurized, but it is still seen in countries that have </a:t>
            </a:r>
            <a:r>
              <a:rPr lang="en-US" sz="3200" b="1" dirty="0" err="1" smtClean="0">
                <a:solidFill>
                  <a:srgbClr val="003D6D"/>
                </a:solidFill>
                <a:effectLst/>
              </a:rPr>
              <a:t>tuberculous</a:t>
            </a:r>
            <a:r>
              <a:rPr lang="en-US" sz="3200" b="1" dirty="0" smtClean="0">
                <a:solidFill>
                  <a:srgbClr val="003D6D"/>
                </a:solidFill>
                <a:effectLst/>
              </a:rPr>
              <a:t> dairy cows and unpasteurized milk.</a:t>
            </a:r>
            <a:r>
              <a:rPr lang="en-US" sz="3200" b="1" dirty="0" smtClean="0"/>
              <a:t> Tuberculosis flourishes wherever there is poverty, crowding, and chronic debilitating illness.</a:t>
            </a:r>
            <a:endParaRPr lang="ru-RU" sz="3200" dirty="0" smtClean="0"/>
          </a:p>
          <a:p>
            <a:endParaRPr lang="en-US" sz="3200" b="1" dirty="0">
              <a:solidFill>
                <a:srgbClr val="003D6D"/>
              </a:solidFill>
              <a:effectLst/>
            </a:endParaRPr>
          </a:p>
        </p:txBody>
      </p:sp>
    </p:spTree>
    <p:extLst>
      <p:ext uri="{BB962C8B-B14F-4D97-AF65-F5344CB8AC3E}">
        <p14:creationId xmlns:p14="http://schemas.microsoft.com/office/powerpoint/2010/main" val="1985223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Classification:</a:t>
            </a:r>
            <a:endParaRPr lang="ru-RU" dirty="0"/>
          </a:p>
        </p:txBody>
      </p:sp>
      <p:sp>
        <p:nvSpPr>
          <p:cNvPr id="3" name="Объект 2"/>
          <p:cNvSpPr>
            <a:spLocks noGrp="1"/>
          </p:cNvSpPr>
          <p:nvPr>
            <p:ph idx="1"/>
          </p:nvPr>
        </p:nvSpPr>
        <p:spPr/>
        <p:txBody>
          <a:bodyPr>
            <a:normAutofit/>
          </a:bodyPr>
          <a:lstStyle/>
          <a:p>
            <a:r>
              <a:rPr lang="en-US" sz="3600" dirty="0" smtClean="0"/>
              <a:t>Primary tuberculosis</a:t>
            </a:r>
          </a:p>
          <a:p>
            <a:r>
              <a:rPr lang="en-US" sz="3600" dirty="0" err="1" smtClean="0"/>
              <a:t>hematogenous</a:t>
            </a:r>
            <a:r>
              <a:rPr lang="en-US" sz="3600" dirty="0" smtClean="0"/>
              <a:t> tuberculosis</a:t>
            </a:r>
          </a:p>
          <a:p>
            <a:r>
              <a:rPr lang="en-US" sz="3600" dirty="0" smtClean="0"/>
              <a:t>Secondary tuberculosis</a:t>
            </a:r>
            <a:endParaRPr lang="ru-RU" sz="3600" dirty="0"/>
          </a:p>
        </p:txBody>
      </p:sp>
    </p:spTree>
    <p:extLst>
      <p:ext uri="{BB962C8B-B14F-4D97-AF65-F5344CB8AC3E}">
        <p14:creationId xmlns:p14="http://schemas.microsoft.com/office/powerpoint/2010/main" val="1998949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Primary tuberculosis</a:t>
            </a:r>
            <a:br>
              <a:rPr lang="en-US" dirty="0" smtClean="0"/>
            </a:br>
            <a:endParaRPr lang="ru-RU" dirty="0"/>
          </a:p>
        </p:txBody>
      </p:sp>
      <p:sp>
        <p:nvSpPr>
          <p:cNvPr id="3" name="Объект 2"/>
          <p:cNvSpPr>
            <a:spLocks noGrp="1"/>
          </p:cNvSpPr>
          <p:nvPr>
            <p:ph idx="1"/>
          </p:nvPr>
        </p:nvSpPr>
        <p:spPr/>
        <p:txBody>
          <a:bodyPr/>
          <a:lstStyle/>
          <a:p>
            <a:pPr marL="0" indent="0">
              <a:buNone/>
            </a:pPr>
            <a:r>
              <a:rPr lang="en-US" dirty="0" smtClean="0"/>
              <a:t>It is characterized by:</a:t>
            </a:r>
          </a:p>
          <a:p>
            <a:r>
              <a:rPr lang="en-US" dirty="0" smtClean="0"/>
              <a:t>the development of the disease in the period of becoming infected;</a:t>
            </a:r>
          </a:p>
          <a:p>
            <a:r>
              <a:rPr lang="en-US" dirty="0" smtClean="0"/>
              <a:t>sensitization and allergy;</a:t>
            </a:r>
          </a:p>
          <a:p>
            <a:r>
              <a:rPr lang="en-US" dirty="0" smtClean="0"/>
              <a:t>predominance of exudative-necrotic changes;</a:t>
            </a:r>
          </a:p>
          <a:p>
            <a:r>
              <a:rPr lang="en-US" dirty="0" smtClean="0"/>
              <a:t>tendency to </a:t>
            </a:r>
            <a:r>
              <a:rPr lang="en-US" dirty="0" err="1" smtClean="0"/>
              <a:t>hematogenous</a:t>
            </a:r>
            <a:r>
              <a:rPr lang="en-US" dirty="0" smtClean="0"/>
              <a:t> and </a:t>
            </a:r>
            <a:r>
              <a:rPr lang="en-US" dirty="0" err="1" smtClean="0"/>
              <a:t>lymphogenous</a:t>
            </a:r>
            <a:r>
              <a:rPr lang="en-US" dirty="0" smtClean="0"/>
              <a:t> generalization.</a:t>
            </a:r>
          </a:p>
          <a:p>
            <a:r>
              <a:rPr lang="en-US" dirty="0" smtClean="0"/>
              <a:t>Children get sick more often.</a:t>
            </a:r>
            <a:endParaRPr lang="ru-RU" dirty="0"/>
          </a:p>
        </p:txBody>
      </p:sp>
    </p:spTree>
    <p:extLst>
      <p:ext uri="{BB962C8B-B14F-4D97-AF65-F5344CB8AC3E}">
        <p14:creationId xmlns:p14="http://schemas.microsoft.com/office/powerpoint/2010/main" val="2846112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The main form of primary tuberculosis is the primary pulmonary tuberculosis complex. It consists of three components: primary affect in the lung, lymphadenitis and</a:t>
            </a:r>
            <a:r>
              <a:rPr lang="ru-RU" dirty="0" smtClean="0"/>
              <a:t> </a:t>
            </a:r>
            <a:r>
              <a:rPr lang="en-US" dirty="0" err="1" smtClean="0"/>
              <a:t>lymphangiitis</a:t>
            </a:r>
            <a:r>
              <a:rPr lang="ru-RU" dirty="0" smtClean="0"/>
              <a:t>.</a:t>
            </a:r>
          </a:p>
          <a:p>
            <a:r>
              <a:rPr lang="en-US" dirty="0" smtClean="0"/>
              <a:t>The primary affect is usually localized in the upper part of the lower lung near the pleura.</a:t>
            </a:r>
            <a:endParaRPr lang="ru-RU" dirty="0"/>
          </a:p>
        </p:txBody>
      </p:sp>
    </p:spTree>
    <p:extLst>
      <p:ext uri="{BB962C8B-B14F-4D97-AF65-F5344CB8AC3E}">
        <p14:creationId xmlns:p14="http://schemas.microsoft.com/office/powerpoint/2010/main" val="113799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Primary tuberculosis complex</a:t>
            </a:r>
            <a:endParaRPr lang="ru-RU" dirty="0"/>
          </a:p>
        </p:txBody>
      </p:sp>
      <p:sp>
        <p:nvSpPr>
          <p:cNvPr id="3" name="Объект 2"/>
          <p:cNvSpPr>
            <a:spLocks noGrp="1"/>
          </p:cNvSpPr>
          <p:nvPr>
            <p:ph idx="1"/>
          </p:nvPr>
        </p:nvSpPr>
        <p:spPr/>
        <p:txBody>
          <a:bodyPr/>
          <a:lstStyle/>
          <a:p>
            <a:endParaRPr lang="ru-RU"/>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91" y="1410494"/>
            <a:ext cx="8926717"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5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1275</Words>
  <Application>Microsoft Office PowerPoint</Application>
  <PresentationFormat>Широкоэкранный</PresentationFormat>
  <Paragraphs>95</Paragraphs>
  <Slides>35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35</vt:i4>
      </vt:variant>
    </vt:vector>
  </HeadingPairs>
  <TitlesOfParts>
    <vt:vector size="39" baseType="lpstr">
      <vt:lpstr>Arial</vt:lpstr>
      <vt:lpstr>Calibri</vt:lpstr>
      <vt:lpstr>Calibri Light</vt:lpstr>
      <vt:lpstr>Тема Office</vt:lpstr>
      <vt:lpstr>Презентация PowerPoint</vt:lpstr>
      <vt:lpstr>Презентация PowerPoint</vt:lpstr>
      <vt:lpstr>Etiology:</vt:lpstr>
      <vt:lpstr>Mycobacterium tuberculosis in sputum specimen; Fluorescent micrograph; rhodamine and auramine coloring; × 500.</vt:lpstr>
      <vt:lpstr>Epidemiology.</vt:lpstr>
      <vt:lpstr>Classification:</vt:lpstr>
      <vt:lpstr>Primary tuberculosis </vt:lpstr>
      <vt:lpstr>Презентация PowerPoint</vt:lpstr>
      <vt:lpstr>Primary tuberculosis complex</vt:lpstr>
      <vt:lpstr>Variants of a current of primary tuberculosis</vt:lpstr>
      <vt:lpstr>2. The attenuation of primary tuberculosis</vt:lpstr>
      <vt:lpstr>3.  Chronically current primary tuberculosis these days is rare, mostly young social disorder persons (25-35 years). </vt:lpstr>
      <vt:lpstr>Morphology.</vt:lpstr>
      <vt:lpstr>The morphologic spectrum of tuberculosis. A characteristic tubercle at low magnification (A) and in detail (B) illustrates central caseation surrounded by epithelioid and multinucleated giant cells. This is the usual response seen in patients who have cell-mediated immunity to the organism. </vt:lpstr>
      <vt:lpstr>Primary tuberculosis complex</vt:lpstr>
      <vt:lpstr>hematogenic tuberculosis</vt:lpstr>
      <vt:lpstr>hematogenic tuberculosis</vt:lpstr>
      <vt:lpstr>Systemic hematogenic tuberculosis </vt:lpstr>
      <vt:lpstr>miliary tuberculosis of the liver</vt:lpstr>
      <vt:lpstr>miliary tuberculosis of the liver</vt:lpstr>
      <vt:lpstr>hematogenic tuberculosis, mainly affecting the lungs </vt:lpstr>
      <vt:lpstr>Презентация PowerPoint</vt:lpstr>
      <vt:lpstr>hematogenous tuberculosis predominantly extrapulmonary lesions</vt:lpstr>
      <vt:lpstr>Презентация PowerPoint</vt:lpstr>
      <vt:lpstr>tuberculous spondylitis</vt:lpstr>
      <vt:lpstr>Secondary tuberculosis</vt:lpstr>
      <vt:lpstr>Forms secondary tuberculosis:</vt:lpstr>
      <vt:lpstr>Fibro - focal tuberculosis</vt:lpstr>
      <vt:lpstr>Презентация PowerPoint</vt:lpstr>
      <vt:lpstr>caseous pneumonia</vt:lpstr>
      <vt:lpstr>Презентация PowerPoint</vt:lpstr>
      <vt:lpstr>Fibrous-cavernous TB</vt:lpstr>
      <vt:lpstr>Презентация PowerPoint</vt:lpstr>
      <vt:lpstr>Презентация PowerPoint</vt:lpstr>
      <vt:lpstr>Complications secondary tuberculosis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25</cp:revision>
  <dcterms:created xsi:type="dcterms:W3CDTF">2015-10-26T07:18:20Z</dcterms:created>
  <dcterms:modified xsi:type="dcterms:W3CDTF">2015-10-28T05:31:32Z</dcterms:modified>
</cp:coreProperties>
</file>